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017" r:id="rId3"/>
    <p:sldId id="1018" r:id="rId4"/>
    <p:sldId id="1019" r:id="rId5"/>
    <p:sldId id="1020" r:id="rId6"/>
    <p:sldId id="1060" r:id="rId7"/>
    <p:sldId id="1021" r:id="rId8"/>
    <p:sldId id="1069" r:id="rId9"/>
    <p:sldId id="1022" r:id="rId10"/>
    <p:sldId id="1061" r:id="rId11"/>
    <p:sldId id="1024" r:id="rId12"/>
    <p:sldId id="1025" r:id="rId13"/>
    <p:sldId id="1062" r:id="rId14"/>
    <p:sldId id="1063" r:id="rId15"/>
    <p:sldId id="1064" r:id="rId16"/>
    <p:sldId id="1065" r:id="rId17"/>
    <p:sldId id="1066" r:id="rId18"/>
    <p:sldId id="1026" r:id="rId19"/>
    <p:sldId id="1027" r:id="rId20"/>
    <p:sldId id="1067" r:id="rId21"/>
    <p:sldId id="1068" r:id="rId22"/>
    <p:sldId id="1028" r:id="rId23"/>
    <p:sldId id="1059"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p:scale>
          <a:sx n="100" d="100"/>
          <a:sy n="100" d="100"/>
        </p:scale>
        <p:origin x="912"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科学与文化论著研习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dirty="0">
                <a:solidFill>
                  <a:srgbClr val="000000"/>
                </a:solidFill>
              </a:rPr>
              <a:t>3  </a:t>
            </a:r>
            <a:r>
              <a:rPr lang="zh-CN" altLang="en-US" sz="4800" b="0" dirty="0">
                <a:solidFill>
                  <a:srgbClr val="000000"/>
                </a:solidFill>
                <a:latin typeface="微软雅黑" panose="020B0503020204020204" pitchFamily="34" charset="-122"/>
                <a:ea typeface="微软雅黑" panose="020B0503020204020204" pitchFamily="34" charset="-122"/>
              </a:rPr>
              <a:t>实践是检验真理的唯一标准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824066811"/>
              </p:ext>
            </p:extLst>
          </p:nvPr>
        </p:nvGraphicFramePr>
        <p:xfrm>
          <a:off x="406574" y="940159"/>
          <a:ext cx="11377264" cy="2342222"/>
        </p:xfrm>
        <a:graphic>
          <a:graphicData uri="http://schemas.openxmlformats.org/drawingml/2006/table">
            <a:tbl>
              <a:tblPr firstRow="1" firstCol="1" bandRow="1"/>
              <a:tblGrid>
                <a:gridCol w="1512168">
                  <a:extLst>
                    <a:ext uri="{9D8B030D-6E8A-4147-A177-3AD203B41FA5}">
                      <a16:colId xmlns:a16="http://schemas.microsoft.com/office/drawing/2014/main" val="399734507"/>
                    </a:ext>
                  </a:extLst>
                </a:gridCol>
                <a:gridCol w="9865096">
                  <a:extLst>
                    <a:ext uri="{9D8B030D-6E8A-4147-A177-3AD203B41FA5}">
                      <a16:colId xmlns:a16="http://schemas.microsoft.com/office/drawing/2014/main" val="3334587826"/>
                    </a:ext>
                  </a:extLst>
                </a:gridCol>
              </a:tblGrid>
              <a:tr h="696302">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思维发展与提升　审美鉴赏与创造</a:t>
                      </a:r>
                      <a:endParaRPr 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545752"/>
                  </a:ext>
                </a:extLst>
              </a:tr>
              <a:tr h="1044453">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p>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请简要梳理材料的行文脉络。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请简要分析文章的论证结构。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请分析材料的论证特点。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83954641"/>
                  </a:ext>
                </a:extLst>
              </a:tr>
            </a:tbl>
          </a:graphicData>
        </a:graphic>
      </p:graphicFrame>
    </p:spTree>
    <p:extLst>
      <p:ext uri="{BB962C8B-B14F-4D97-AF65-F5344CB8AC3E}">
        <p14:creationId xmlns:p14="http://schemas.microsoft.com/office/powerpoint/2010/main" val="1313885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08230"/>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论述类文章四大核心结构类型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层进式</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楷体" panose="02010609060101010101" pitchFamily="49" charset="-122"/>
                <a:cs typeface="Times New Roman" panose="02020603050405020304" pitchFamily="18" charset="0"/>
              </a:rPr>
              <a:t>递进式</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逻辑特征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是什么</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怎么样：先定义概念，再论证重要性，最后提出对策。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本质</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对策：从具体现象推导出普遍原理，并提出解决方案。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由小到大、由浅入深、由特殊到一般。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递进关联词：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更进一步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层次提示词：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263;FounderCES"/>
          <p:cNvPicPr/>
          <p:nvPr/>
        </p:nvPicPr>
        <p:blipFill>
          <a:blip r:embed="rId2"/>
          <a:stretch>
            <a:fillRect/>
          </a:stretch>
        </p:blipFill>
        <p:spPr>
          <a:xfrm>
            <a:off x="360854" y="836712"/>
            <a:ext cx="2007131" cy="369546"/>
          </a:xfrm>
          <a:prstGeom prst="rect">
            <a:avLst/>
          </a:prstGeom>
        </p:spPr>
      </p:pic>
    </p:spTree>
    <p:extLst>
      <p:ext uri="{BB962C8B-B14F-4D97-AF65-F5344CB8AC3E}">
        <p14:creationId xmlns:p14="http://schemas.microsoft.com/office/powerpoint/2010/main" val="702927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并列式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逻辑特征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性质并列：从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是什么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角度列举典型事例。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理由并列：从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角度列举分论点。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途径并列：从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怎么办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角度入手，剖析实现条件。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结果并列：分析事物造成的多样结果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正面或反面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序数词：</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并列连词：</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一方面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另一方面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40195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总</a:t>
            </a:r>
            <a:r>
              <a:rPr lang="en-US" altLang="zh-CN" b="1">
                <a:solidFill>
                  <a:srgbClr val="BD0043"/>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分</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逻辑特征：先总述后分述，或先分述后总述，如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总—分—总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总—分—总：提出中心论点</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分论点支撑</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总结升华。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总—分：开篇点题，主体部分展开论述。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分—总：先分述细节，最后归纳中心。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794609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对照式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逻辑特征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正反论证：从论题的正反两方面入手，提出分论点或摆出论据。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主次对比：若从正面立论，则以正面论述为主，反面为辅；反之亦然。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对比关联词：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总结提示词：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43566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把握行文思路</a:t>
            </a:r>
            <a:r>
              <a:rPr lang="en-US" altLang="zh-CN" b="1">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四步骤</a:t>
            </a:r>
            <a:r>
              <a:rPr lang="en-US" altLang="zh-CN" b="1">
                <a:solidFill>
                  <a:srgbClr val="F985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第一步</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审读题干</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把握要求。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仔细分析题干中的关键词，确认题目的具体要求。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第二步</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圈点勾画</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抓关键句。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82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结合题干要求，阅读材料，要特别关注文章的开头、结尾，每一段的起始句、收束句，这些地方往往被作者安排上中心句，以起到总领或收束的作用。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8495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第三步</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理清思路</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把握结构。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解答结构、思路类题目的三种方法：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文本讨论的问题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入手。论述类文章一般按照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引论—本论—结论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提出问题</a:t>
            </a:r>
            <a:r>
              <a:rPr lang="en-US" altLang="zh-CN" b="1" dirty="0">
                <a:solidFill>
                  <a:srgbClr val="00AEEF"/>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分析问题</a:t>
            </a:r>
            <a:r>
              <a:rPr lang="en-US" altLang="zh-CN" b="1" dirty="0">
                <a:solidFill>
                  <a:srgbClr val="00AEEF"/>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解决问题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的思路行文，可以据此把握文章的结构、思路。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标志性词语入手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。论述类文章在论述的过程中经常会使用</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首先</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其次</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一方面</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另一方面</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等表层次的词语，可以从这些词语入手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作者的观点、态度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入手。可以通过分析作者在文中的观点、态度来分析文章的结构、思路等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6028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6917"/>
            <a:ext cx="11485848" cy="3900235"/>
          </a:xfrm>
        </p:spPr>
        <p:txBody>
          <a:bodyPr/>
          <a:lstStyle/>
          <a:p>
            <a:pPr indent="71882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外，分析文章结构、把握文章思路还要注意思考的角度。如</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分析论述类文章的结构和思路，要从</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意</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为什么写</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象</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写了什么</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法</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怎么写</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三个角度入手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，即立意，从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入手要注意把握论述类文章的主旨，作者的思想、观点等。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，即内容，从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入手要注意把握文章的主要内容、中心论点及使用的论据等。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，即写作手法，从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入手要注意把握文章的一般结构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式、并列式等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、使用的论证方法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喻证法、引证法、对比论证、举例论证、事理论证等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96510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5.eps" descr="id:2147488270;FounderCES"/>
          <p:cNvPicPr/>
          <p:nvPr/>
        </p:nvPicPr>
        <p:blipFill>
          <a:blip r:embed="rId2"/>
          <a:stretch>
            <a:fillRect/>
          </a:stretch>
        </p:blipFill>
        <p:spPr>
          <a:xfrm>
            <a:off x="360853" y="2055244"/>
            <a:ext cx="2007131" cy="369511"/>
          </a:xfrm>
          <a:prstGeom prst="rect">
            <a:avLst/>
          </a:prstGeom>
        </p:spPr>
      </p:pic>
      <p:pic>
        <p:nvPicPr>
          <p:cNvPr id="4" name="手指.eps" descr="id:2147488277;FounderCES"/>
          <p:cNvPicPr/>
          <p:nvPr/>
        </p:nvPicPr>
        <p:blipFill>
          <a:blip r:embed="rId3"/>
          <a:stretch>
            <a:fillRect/>
          </a:stretch>
        </p:blipFill>
        <p:spPr>
          <a:xfrm>
            <a:off x="2494806" y="2113951"/>
            <a:ext cx="581025" cy="252095"/>
          </a:xfrm>
          <a:prstGeom prst="rect">
            <a:avLst/>
          </a:prstGeom>
        </p:spPr>
      </p:pic>
      <p:sp>
        <p:nvSpPr>
          <p:cNvPr id="5" name="矩形 4"/>
          <p:cNvSpPr/>
          <p:nvPr/>
        </p:nvSpPr>
        <p:spPr>
          <a:xfrm>
            <a:off x="3048765" y="1916832"/>
            <a:ext cx="6248827" cy="576248"/>
          </a:xfrm>
          <a:prstGeom prst="rect">
            <a:avLst/>
          </a:prstGeom>
        </p:spPr>
        <p:txBody>
          <a:bodyPr wrap="non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本课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信息类阅读拓展提优</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第</a:t>
            </a:r>
            <a:r>
              <a:rPr lang="en-US" altLang="zh-CN" sz="2400">
                <a:solidFill>
                  <a:srgbClr val="000000"/>
                </a:solidFill>
                <a:cs typeface="Times New Roman" panose="02020603050405020304" pitchFamily="18" charset="0"/>
              </a:rPr>
              <a:t>10</a:t>
            </a:r>
            <a:r>
              <a:rPr lang="zh-CN" altLang="zh-CN" sz="2400">
                <a:solidFill>
                  <a:srgbClr val="000000"/>
                </a:solidFill>
                <a:ea typeface="楷体" panose="02010609060101010101" pitchFamily="49" charset="-122"/>
                <a:cs typeface="Times New Roman" panose="02020603050405020304" pitchFamily="18" charset="0"/>
              </a:rPr>
              <a:t>题</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P12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内容占位符 5"/>
          <p:cNvSpPr>
            <a:spLocks noGrp="1"/>
          </p:cNvSpPr>
          <p:nvPr>
            <p:ph idx="1"/>
          </p:nvPr>
        </p:nvSpPr>
        <p:spPr>
          <a:xfrm>
            <a:off x="360854" y="746120"/>
            <a:ext cx="11485848" cy="1130246"/>
          </a:xfrm>
        </p:spPr>
        <p:txBody>
          <a:bodyPr/>
          <a:lstStyle/>
          <a:p>
            <a:pPr hangingPunct="0">
              <a:spcAft>
                <a:spcPts val="0"/>
              </a:spcAft>
            </a:pP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第四步</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合并段落</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概括要点。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要针对文章的内容，认真思考，逐段分析文章的段意，再看哪些段落集中表达相同的意思，划分层次，并概括层意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6996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4524315"/>
          </a:xfrm>
        </p:spPr>
        <p:txBody>
          <a:bodyPr/>
          <a:lstStyle/>
          <a:p>
            <a:pPr hangingPunct="0">
              <a:spcAft>
                <a:spcPts val="0"/>
              </a:spcAft>
              <a:tabLst>
                <a:tab pos="5645150" algn="l"/>
                <a:tab pos="9593263" algn="l"/>
              </a:tabLs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593263"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真理，哪怕只见到一线，我们也不能让它的光辉变得暗淡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李四光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593263"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尊重人不应该胜于尊重真理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柏拉图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593263"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要坚持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真理</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在哪里也不要动摇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赫尔岑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593263"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关键在于要有一颗爱真理的心灵，随时随地碰见真理，就把它吸收进来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59326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歌德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593263"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凡事都要脚踏实地去做，不驰于空想，不骛于虚声，而唯以求真的态度做踏实的工夫。以此态度求学，则真理可明；以此态度做事，则功业可就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李大钊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358076"/>
            <a:ext cx="2015490" cy="371360"/>
          </a:xfrm>
          <a:prstGeom prst="rect">
            <a:avLst/>
          </a:prstGeom>
        </p:spPr>
      </p:pic>
    </p:spTree>
    <p:extLst>
      <p:ext uri="{BB962C8B-B14F-4D97-AF65-F5344CB8AC3E}">
        <p14:creationId xmlns:p14="http://schemas.microsoft.com/office/powerpoint/2010/main" val="3312500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42316" y="3981534"/>
            <a:ext cx="986210" cy="392196"/>
          </a:xfrm>
          <a:prstGeom prst="rect">
            <a:avLst/>
          </a:prstGeom>
        </p:spPr>
      </p:pic>
      <p:pic>
        <p:nvPicPr>
          <p:cNvPr id="9" name="图片 8"/>
          <p:cNvPicPr>
            <a:picLocks noChangeAspect="1"/>
          </p:cNvPicPr>
          <p:nvPr/>
        </p:nvPicPr>
        <p:blipFill>
          <a:blip r:embed="rId2"/>
          <a:stretch>
            <a:fillRect/>
          </a:stretch>
        </p:blipFill>
        <p:spPr>
          <a:xfrm>
            <a:off x="442316" y="4532039"/>
            <a:ext cx="986210" cy="392196"/>
          </a:xfrm>
          <a:prstGeom prst="rect">
            <a:avLst/>
          </a:prstGeom>
        </p:spPr>
      </p:pic>
      <p:pic>
        <p:nvPicPr>
          <p:cNvPr id="10" name="图片 9"/>
          <p:cNvPicPr>
            <a:picLocks noChangeAspect="1"/>
          </p:cNvPicPr>
          <p:nvPr/>
        </p:nvPicPr>
        <p:blipFill>
          <a:blip r:embed="rId2"/>
          <a:stretch>
            <a:fillRect/>
          </a:stretch>
        </p:blipFill>
        <p:spPr>
          <a:xfrm>
            <a:off x="442316" y="5628168"/>
            <a:ext cx="1260402" cy="392196"/>
          </a:xfrm>
          <a:prstGeom prst="rect">
            <a:avLst/>
          </a:prstGeom>
        </p:spPr>
      </p:pic>
      <p:pic>
        <p:nvPicPr>
          <p:cNvPr id="6" name="教材晒清单.EPS" descr="id:2147488206;FounderCES"/>
          <p:cNvPicPr/>
          <p:nvPr/>
        </p:nvPicPr>
        <p:blipFill>
          <a:blip r:embed="rId3"/>
          <a:stretch>
            <a:fillRect/>
          </a:stretch>
        </p:blipFill>
        <p:spPr>
          <a:xfrm>
            <a:off x="3579795" y="764704"/>
            <a:ext cx="5036720" cy="484818"/>
          </a:xfrm>
          <a:prstGeom prst="rect">
            <a:avLst/>
          </a:prstGeom>
        </p:spPr>
      </p:pic>
      <p:pic>
        <p:nvPicPr>
          <p:cNvPr id="7" name="21XBS1.EPS" descr="id:2147488213;FounderCES"/>
          <p:cNvPicPr/>
          <p:nvPr/>
        </p:nvPicPr>
        <p:blipFill>
          <a:blip r:embed="rId4"/>
          <a:stretch>
            <a:fillRect/>
          </a:stretch>
        </p:blipFill>
        <p:spPr>
          <a:xfrm>
            <a:off x="478581" y="1196752"/>
            <a:ext cx="2015491" cy="371186"/>
          </a:xfrm>
          <a:prstGeom prst="rect">
            <a:avLst/>
          </a:prstGeom>
        </p:spPr>
      </p:pic>
      <p:sp>
        <p:nvSpPr>
          <p:cNvPr id="3" name="内容占位符 2"/>
          <p:cNvSpPr>
            <a:spLocks noGrp="1"/>
          </p:cNvSpPr>
          <p:nvPr>
            <p:ph idx="1"/>
          </p:nvPr>
        </p:nvSpPr>
        <p:spPr>
          <a:xfrm>
            <a:off x="360854" y="1638433"/>
            <a:ext cx="11485848" cy="5008230"/>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dirty="0">
                <a:solidFill>
                  <a:srgbClr val="03A30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3A304"/>
                </a:solidFill>
                <a:latin typeface="+mn-ea"/>
                <a:cs typeface="Times New Roman" panose="02020603050405020304" pitchFamily="18" charset="0"/>
              </a:rPr>
              <a:t>五花八门</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mn-ea"/>
                <a:cs typeface="Times New Roman" panose="02020603050405020304" pitchFamily="18" charset="0"/>
              </a:rPr>
              <a:t>五彩缤纷</a:t>
            </a:r>
            <a:endParaRPr lang="zh-CN" altLang="zh-CN" sz="1050" dirty="0">
              <a:solidFill>
                <a:srgbClr val="000000"/>
              </a:solidFill>
              <a:latin typeface="+mn-ea"/>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五花八门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：形容花样繁多或变幻多端。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五彩缤纷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：形容色彩繁多而艳丽。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二者都指颜色复杂，花样多。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五花八门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有简单意义上的颜色多，但更多的是指骗人的手段或诈骗的伎俩；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五彩缤纷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单纯指色彩的多样，一般不含有贬义。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电信诈骗的手段</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五花八门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令人防不胜防。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春天的草原上鲜花盛开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五彩缤纷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游客们在这里流连忘返</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坚持真理的哥白尼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哥白尼是波兰天文学家，</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日心说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的提出者。长期以来，他致力于数学研究，探究宇宙的奥秘。哥白尼在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岁那年，提出了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日心说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，这一学说认为，太阳是不动的，而且在宇宙的中心，地球以及其他行星都围绕太阳做圆周运动。而在此之前，占统治地位的是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地心说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地心说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认为地球位于宇宙的中心，是静止不</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动的，其他星体都围绕着地球旋转。长期以来，</a:t>
            </a:r>
            <a:r>
              <a:rPr lang="en-US" altLang="zh-CN" b="1" spc="-100" dirty="0">
                <a:solidFill>
                  <a:srgbClr val="000000"/>
                </a:solidFill>
                <a:latin typeface="+mn-ea"/>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地心说</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被奉为经典，居于统治地位。</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90897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哥白尼因为提出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日心说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触犯了教会的权威，长期受到教会的打击、迫害，著作也难以出版。但是他并没有因此而停止他的研究。历时多年，哥白尼终于写成巨著《天体运行论》，这部著作在许多年后才得以发表。由于呕心沥血地辛勤劳动，哥白尼的健康状况日益恶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1543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日，哥白尼与世长辞，终年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据说他在生命垂危的时候，还用双手抚摸着刚刚印好的《天体运行论》的样书。这位伟大的天文学家虽然去世了，但是他的研究仍然是人类历史上浓墨重彩的一笔，他不畏强权、坚持真理的精神为后人所敬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37578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南京大学教师胡福明遍查资料，立志揭露他人歪曲、篡改、伪造马列主义、毛泽东思想的谬论，正本清源，恢复马克思主义的本来面目。初稿敲定后，胡福明经过前后三次修改才完成《实践是检验真理的唯一标准》一文，当时，没有电脑，也没有打字机，全靠手写。七八千字，修改一次，十分艰难。这篇文章中不仅引用马列经典著作中关于实践标准的理论，引用党史上的实例以阐述实践标准，还引用了多个自然科学史上的实例来论证实践标准。文章完成后投寄给了《光明日报》编辑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材运用.EPS" descr="id:2147488298;FounderCES"/>
          <p:cNvPicPr/>
          <p:nvPr/>
        </p:nvPicPr>
        <p:blipFill>
          <a:blip r:embed="rId2"/>
          <a:stretch>
            <a:fillRect/>
          </a:stretch>
        </p:blipFill>
        <p:spPr>
          <a:xfrm>
            <a:off x="486899" y="748179"/>
            <a:ext cx="2023318" cy="389825"/>
          </a:xfrm>
          <a:prstGeom prst="rect">
            <a:avLst/>
          </a:prstGeom>
        </p:spPr>
      </p:pic>
      <p:grpSp>
        <p:nvGrpSpPr>
          <p:cNvPr id="6" name="组合 5"/>
          <p:cNvGrpSpPr/>
          <p:nvPr/>
        </p:nvGrpSpPr>
        <p:grpSpPr>
          <a:xfrm>
            <a:off x="478582" y="1340768"/>
            <a:ext cx="864096" cy="461665"/>
            <a:chOff x="342748" y="1248196"/>
            <a:chExt cx="864096"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80342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endParaRPr lang="zh-CN" altLang="en-US">
                <a:solidFill>
                  <a:schemeClr val="bg1"/>
                </a:solidFill>
              </a:endParaRPr>
            </a:p>
          </p:txBody>
        </p:sp>
      </p:grpSp>
    </p:spTree>
    <p:extLst>
      <p:ext uri="{BB962C8B-B14F-4D97-AF65-F5344CB8AC3E}">
        <p14:creationId xmlns:p14="http://schemas.microsoft.com/office/powerpoint/2010/main" val="16836063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《光明日报》总编辑杨西光、理论部主任马沛文、哲学组组长王强华以及中央党校理论研究室的孙长江等人都加入了对稿件的研究和修改中。胡福明本人也来到北京，参与文章的修改。一篇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6 000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余字的文章，前前后后删改数遍，定稿历时数月。胡福明本人回忆此段经历写下了《撰写＜实践是检验真理的唯一标准＞》一文，详细记录了《实践是检验真理的唯一标准》一文从酝酿到成文的全过程。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严谨</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集体的力量</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思考</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8665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06208" y="2213490"/>
            <a:ext cx="986210" cy="392196"/>
          </a:xfrm>
          <a:prstGeom prst="rect">
            <a:avLst/>
          </a:prstGeom>
        </p:spPr>
      </p:pic>
      <p:pic>
        <p:nvPicPr>
          <p:cNvPr id="8" name="图片 7"/>
          <p:cNvPicPr>
            <a:picLocks noChangeAspect="1"/>
          </p:cNvPicPr>
          <p:nvPr/>
        </p:nvPicPr>
        <p:blipFill>
          <a:blip r:embed="rId2"/>
          <a:stretch>
            <a:fillRect/>
          </a:stretch>
        </p:blipFill>
        <p:spPr>
          <a:xfrm>
            <a:off x="406208" y="2763995"/>
            <a:ext cx="986210" cy="392196"/>
          </a:xfrm>
          <a:prstGeom prst="rect">
            <a:avLst/>
          </a:prstGeom>
        </p:spPr>
      </p:pic>
      <p:pic>
        <p:nvPicPr>
          <p:cNvPr id="9" name="图片 8"/>
          <p:cNvPicPr>
            <a:picLocks noChangeAspect="1"/>
          </p:cNvPicPr>
          <p:nvPr/>
        </p:nvPicPr>
        <p:blipFill>
          <a:blip r:embed="rId2"/>
          <a:stretch>
            <a:fillRect/>
          </a:stretch>
        </p:blipFill>
        <p:spPr>
          <a:xfrm>
            <a:off x="432452" y="4949794"/>
            <a:ext cx="1260402" cy="392196"/>
          </a:xfrm>
          <a:prstGeom prst="rect">
            <a:avLst/>
          </a:prstGeom>
        </p:spPr>
      </p:pic>
      <p:sp>
        <p:nvSpPr>
          <p:cNvPr id="2" name="内容占位符 1"/>
          <p:cNvSpPr>
            <a:spLocks noGrp="1"/>
          </p:cNvSpPr>
          <p:nvPr>
            <p:ph idx="1"/>
          </p:nvPr>
        </p:nvSpPr>
        <p:spPr>
          <a:xfrm>
            <a:off x="360854" y="404664"/>
            <a:ext cx="11485848" cy="6186309"/>
          </a:xfrm>
        </p:spPr>
        <p:txBody>
          <a:bodyPr/>
          <a:lstStyle/>
          <a:p>
            <a:pPr algn="ctr" hangingPunct="0">
              <a:spcAft>
                <a:spcPts val="0"/>
              </a:spcAft>
            </a:pPr>
            <a:r>
              <a:rPr lang="en-US" altLang="zh-CN" b="1" dirty="0">
                <a:solidFill>
                  <a:srgbClr val="03A30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拨乱反正</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正本清源</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拨乱反正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：治理混乱的局面，使恢复正常。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正本清源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：从根源上进行改革。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二者都用来描述纠正错误、恢复正常的状态。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拨乱反正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是针对已发生的错误或混乱局面进行纠正，强调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恢复秩序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的结果。其方法论更注重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正本清源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是从根源上解决问题，防止问题复发，强调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系统性改革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的过程。其方法论更注重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。在实际应用中，二者可以相互补充，共同推动问题的彻底解决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我们党穿越百年风风雨雨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多次在危难之际重新奋起、失误之后</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拨乱反正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成为打不倒、压不垮的马克思主义政党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就是因为始终坚持自我革命。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解决网络谣言问题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正本清源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应先从完善法律法规入手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18195" y="2556278"/>
            <a:ext cx="1260402" cy="392196"/>
          </a:xfrm>
          <a:prstGeom prst="rect">
            <a:avLst/>
          </a:prstGeom>
        </p:spPr>
      </p:pic>
      <p:sp>
        <p:nvSpPr>
          <p:cNvPr id="4" name="内容占位符 3"/>
          <p:cNvSpPr>
            <a:spLocks noGrp="1"/>
          </p:cNvSpPr>
          <p:nvPr>
            <p:ph idx="1"/>
          </p:nvPr>
        </p:nvSpPr>
        <p:spPr>
          <a:xfrm>
            <a:off x="360854" y="746120"/>
            <a:ext cx="11485848" cy="2792239"/>
          </a:xfrm>
        </p:spPr>
        <p:txBody>
          <a:bodyPr/>
          <a:lstStyle/>
          <a:p>
            <a:pPr hangingPunct="0">
              <a:spcAft>
                <a:spcPts val="0"/>
              </a:spcAft>
            </a:pPr>
            <a:r>
              <a:rPr lang="zh-CN" altLang="zh-CN" b="1" dirty="0"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积累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9212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92123"/>
                </a:solidFill>
                <a:latin typeface="Times New Roman" panose="02020603050405020304" pitchFamily="18" charset="0"/>
                <a:ea typeface="黑体" panose="02010609060101010101" pitchFamily="49" charset="-122"/>
                <a:cs typeface="Times New Roman" panose="02020603050405020304" pitchFamily="18" charset="0"/>
              </a:rPr>
              <a:t>无稽之谈</a:t>
            </a:r>
            <a:r>
              <a:rPr lang="zh-CN" altLang="zh-CN" b="1" dirty="0">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毫无根据的说法。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9212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921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92123"/>
                </a:solidFill>
                <a:latin typeface="Times New Roman" panose="02020603050405020304" pitchFamily="18" charset="0"/>
                <a:ea typeface="黑体" panose="02010609060101010101" pitchFamily="49" charset="-122"/>
                <a:cs typeface="Times New Roman" panose="02020603050405020304" pitchFamily="18" charset="0"/>
              </a:rPr>
              <a:t>自吹自擂</a:t>
            </a:r>
            <a:r>
              <a:rPr lang="zh-CN" altLang="zh-CN" b="1" dirty="0">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自己吹喇叭，自己打鼓，比喻自我吹嘘。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对于那些</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无稽之谈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我们最好的回答是不予理睬。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选举会上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他哗众取宠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自吹自擂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无非是为了捞取政治资本</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3900235"/>
          </a:xfrm>
        </p:spPr>
        <p:txBody>
          <a:bodyPr/>
          <a:lstStyle/>
          <a:p>
            <a:pPr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月，中共中央政治局一举粉碎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四人帮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，结束了延续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年之久的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文化大革命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，举国欢腾，人心思变，百业待举，党面临着思想、政治、组织等领域全面拨乱反正的任务。但是，这一进程受到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两个凡是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错误方针的严重阻碍。针对这种状况，邓小平多次旗帜鲜明地提出，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两个凡是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马克思主义，人们要完整准确地理解毛泽东思想。与此同时，其他老一辈无产阶级革命家也从不同的角度，提出要恢复和发扬党的实事求是的优良作风，正确认识与把握理论和实践的关系，把实践作为检验真理的标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220;FounderCES"/>
          <p:cNvPicPr/>
          <p:nvPr/>
        </p:nvPicPr>
        <p:blipFill>
          <a:blip r:embed="rId2"/>
          <a:stretch>
            <a:fillRect/>
          </a:stretch>
        </p:blipFill>
        <p:spPr>
          <a:xfrm>
            <a:off x="360854" y="829385"/>
            <a:ext cx="2015490" cy="388516"/>
          </a:xfrm>
          <a:prstGeom prst="rect">
            <a:avLst/>
          </a:prstGeom>
        </p:spPr>
      </p:pic>
      <p:grpSp>
        <p:nvGrpSpPr>
          <p:cNvPr id="5" name="组合 4"/>
          <p:cNvGrpSpPr/>
          <p:nvPr/>
        </p:nvGrpSpPr>
        <p:grpSpPr>
          <a:xfrm>
            <a:off x="360854" y="1375584"/>
            <a:ext cx="1460162" cy="461665"/>
            <a:chOff x="345811" y="1394670"/>
            <a:chExt cx="1460162" cy="461665"/>
          </a:xfrm>
        </p:grpSpPr>
        <p:pic>
          <p:nvPicPr>
            <p:cNvPr id="6" name="BS23A.EPS" descr="id:2147488611;FounderCES"/>
            <p:cNvPicPr/>
            <p:nvPr/>
          </p:nvPicPr>
          <p:blipFill>
            <a:blip r:embed="rId3"/>
            <a:stretch>
              <a:fillRect/>
            </a:stretch>
          </p:blipFill>
          <p:spPr>
            <a:xfrm>
              <a:off x="345811" y="1412776"/>
              <a:ext cx="1460162" cy="432048"/>
            </a:xfrm>
            <a:prstGeom prst="rect">
              <a:avLst/>
            </a:prstGeom>
          </p:spPr>
        </p:pic>
        <p:sp>
          <p:nvSpPr>
            <p:cNvPr id="7" name="矩形 6"/>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背景下，《实践是检验真理的唯一标准》这篇文章横空出世，提出检验真理的标准只能是社会实践，理论与实践的统一是马克思主义的一个最基本的原则，任何理论都要不断接受实践的检验。这从根本上否定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两个凡是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的错误观点，对中国社会发展产生了深远的影响。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7373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8849"/>
            <a:ext cx="11485848" cy="2792239"/>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社　　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社论是报社或杂志社在自己的报纸或杂志上，以本社名义发表的评论当前重大问题的文章。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社论代表的是报刊的观点。社论的作者是由报社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杂志社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指定的编辑部人员或社会上的专家，文章完成后作者不署本人名，只能署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本报评论员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本报特约评论员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。这种文章被人们形象地称为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政治风向标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550590" y="1052736"/>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4793"/>
            <a:ext cx="11485848" cy="2792239"/>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评论员文章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报刊评论员文章是一种由报社评论员撰写或以特约评论员名义发表的文章，是新闻评论中常用的文体。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它作为结合新闻事件或新闻报道配写的中型重头评论，旨在体现编辑部的立场、观点和态度，</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具有重要的导向和喉舌的作用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。评论员文章的规格介于社论和短评之间，与社论没有严格的界限，必要时可升格为社论。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7919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algn="ctr" hangingPunct="0">
              <a:spcAft>
                <a:spcPts val="0"/>
              </a:spcAft>
            </a:pP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信息类文本阅读之分析文章结构</a:t>
            </a:r>
            <a:r>
              <a:rPr lang="zh-CN" altLang="zh-CN" b="1">
                <a:solidFill>
                  <a:srgbClr val="EA4F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把握行文思路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736141"/>
            <a:ext cx="5036720" cy="515869"/>
          </a:xfrm>
          <a:prstGeom prst="rect">
            <a:avLst/>
          </a:prstGeom>
        </p:spPr>
      </p:pic>
      <p:pic>
        <p:nvPicPr>
          <p:cNvPr id="5" name="分析.EPS" descr="id:2147488248;FounderCES"/>
          <p:cNvPicPr/>
          <p:nvPr/>
        </p:nvPicPr>
        <p:blipFill>
          <a:blip r:embed="rId3"/>
          <a:stretch>
            <a:fillRect/>
          </a:stretch>
        </p:blipFill>
        <p:spPr>
          <a:xfrm>
            <a:off x="360854" y="1700808"/>
            <a:ext cx="2006438" cy="369546"/>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783034939"/>
              </p:ext>
            </p:extLst>
          </p:nvPr>
        </p:nvGraphicFramePr>
        <p:xfrm>
          <a:off x="360854" y="2132856"/>
          <a:ext cx="11485848" cy="3900488"/>
        </p:xfrm>
        <a:graphic>
          <a:graphicData uri="http://schemas.openxmlformats.org/drawingml/2006/table">
            <a:tbl>
              <a:tblPr firstRow="1" firstCol="1" bandRow="1"/>
              <a:tblGrid>
                <a:gridCol w="1341864">
                  <a:extLst>
                    <a:ext uri="{9D8B030D-6E8A-4147-A177-3AD203B41FA5}">
                      <a16:colId xmlns:a16="http://schemas.microsoft.com/office/drawing/2014/main" val="873476612"/>
                    </a:ext>
                  </a:extLst>
                </a:gridCol>
                <a:gridCol w="10143984">
                  <a:extLst>
                    <a:ext uri="{9D8B030D-6E8A-4147-A177-3AD203B41FA5}">
                      <a16:colId xmlns:a16="http://schemas.microsoft.com/office/drawing/2014/main" val="1355802001"/>
                    </a:ext>
                  </a:extLst>
                </a:gridCol>
              </a:tblGrid>
              <a:tr h="408724">
                <a:tc>
                  <a:txBody>
                    <a:bodyPr/>
                    <a:lstStyle/>
                    <a:p>
                      <a:pPr algn="ctr" hangingPunct="0">
                        <a:lnSpc>
                          <a:spcPct val="150000"/>
                        </a:lnSpc>
                        <a:spcAft>
                          <a:spcPts val="0"/>
                        </a:spcAft>
                      </a:pPr>
                      <a:r>
                        <a:rPr lang="zh-CN" sz="22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思维发展与提升　审美鉴赏与创造</a:t>
                      </a:r>
                      <a:endParaRPr lang="zh-CN" sz="22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13106755"/>
                  </a:ext>
                </a:extLst>
              </a:tr>
              <a:tr h="3040805">
                <a:tc>
                  <a:txBody>
                    <a:bodyPr/>
                    <a:lstStyle/>
                    <a:p>
                      <a:pPr algn="ctr" hangingPunct="0">
                        <a:lnSpc>
                          <a:spcPct val="150000"/>
                        </a:lnSpc>
                        <a:spcAft>
                          <a:spcPts val="0"/>
                        </a:spcAft>
                      </a:pPr>
                      <a:r>
                        <a:rPr lang="zh-CN" sz="22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文章结构是指对语言材料的组织安排，是文章的骨架和重要的表现形式。就论述类文章而言，主要有并列式、递进式、</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总—分</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式、对照式等结构。行文思路，也就是行文脉络，或称作论证思路。文章往往会由此及彼，由表及里，由浅入深，从一个方面到多个方面沿着一条中心线索，</a:t>
                      </a:r>
                      <a:r>
                        <a:rPr lang="zh-CN" sz="22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把要表达的思想通过内容组织成一个严密的整体。此类题常使用</a:t>
                      </a:r>
                      <a:r>
                        <a:rPr lang="en-US" sz="2200" b="1" spc="-100" baseline="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首先</a:t>
                      </a:r>
                      <a:r>
                        <a:rPr lang="en-US" sz="2200" b="1" spc="-100" baseline="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然后</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接着</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最后</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等词语组织答案。此类题的考查除单独设题之外，常同论证结构、论证方法、</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怎样提出观点</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等进行综合考查。</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81436254"/>
                  </a:ext>
                </a:extLst>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3815</Words>
  <Application>Microsoft Office PowerPoint</Application>
  <PresentationFormat>自定义</PresentationFormat>
  <Paragraphs>100</Paragraphs>
  <Slides>23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399</cp:revision>
  <dcterms:created xsi:type="dcterms:W3CDTF">2020-11-06T05:24:00Z</dcterms:created>
  <dcterms:modified xsi:type="dcterms:W3CDTF">2025-06-26T10:05:05Z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